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72" d="100"/>
          <a:sy n="72"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3/29/2020</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Evaluative Thesis Statements</a:t>
            </a:r>
          </a:p>
        </p:txBody>
      </p:sp>
      <p:sp>
        <p:nvSpPr>
          <p:cNvPr id="3" name="Subtitle 2"/>
          <p:cNvSpPr>
            <a:spLocks noGrp="1"/>
          </p:cNvSpPr>
          <p:nvPr>
            <p:ph type="subTitle" idx="1"/>
          </p:nvPr>
        </p:nvSpPr>
        <p:spPr/>
        <p:txBody>
          <a:bodyPr/>
          <a:lstStyle/>
          <a:p>
            <a:r>
              <a:rPr lang="en-US" dirty="0"/>
              <a:t>Examples and Explanations</a:t>
            </a:r>
          </a:p>
        </p:txBody>
      </p:sp>
    </p:spTree>
    <p:extLst>
      <p:ext uri="{BB962C8B-B14F-4D97-AF65-F5344CB8AC3E}">
        <p14:creationId xmlns:p14="http://schemas.microsoft.com/office/powerpoint/2010/main" val="419315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Rule for Life: Don’t write a Paper to Confirm What people already Know</a:t>
            </a:r>
          </a:p>
        </p:txBody>
      </p:sp>
      <p:sp>
        <p:nvSpPr>
          <p:cNvPr id="3" name="Content Placeholder 2"/>
          <p:cNvSpPr>
            <a:spLocks noGrp="1"/>
          </p:cNvSpPr>
          <p:nvPr>
            <p:ph idx="1"/>
          </p:nvPr>
        </p:nvSpPr>
        <p:spPr>
          <a:xfrm>
            <a:off x="1024129" y="2286000"/>
            <a:ext cx="5310570" cy="4023360"/>
          </a:xfrm>
        </p:spPr>
        <p:txBody>
          <a:bodyPr>
            <a:normAutofit fontScale="92500" lnSpcReduction="10000"/>
          </a:bodyPr>
          <a:lstStyle/>
          <a:p>
            <a:r>
              <a:rPr lang="en-US" dirty="0"/>
              <a:t>“This TV show that tries to show black women in positions of power definitely shows black women in positions of power!”</a:t>
            </a:r>
          </a:p>
          <a:p>
            <a:r>
              <a:rPr lang="en-US" dirty="0"/>
              <a:t>“This movie that shows how powerful women were involved in history definitely shows women being powerful and involved!”</a:t>
            </a:r>
          </a:p>
          <a:p>
            <a:r>
              <a:rPr lang="en-US" dirty="0"/>
              <a:t>“This documentary about little people taking on a big corporation definitely sends the message that little people can successfully take on powerful people!”</a:t>
            </a:r>
          </a:p>
          <a:p>
            <a:r>
              <a:rPr lang="en-US" dirty="0"/>
              <a:t>“This show that everyone agrees promotes terrible racial stereotypes definitely promotes racial stereotypes!”</a:t>
            </a:r>
          </a:p>
        </p:txBody>
      </p:sp>
      <p:pic>
        <p:nvPicPr>
          <p:cNvPr id="4" name="Picture 3"/>
          <p:cNvPicPr>
            <a:picLocks noChangeAspect="1"/>
          </p:cNvPicPr>
          <p:nvPr/>
        </p:nvPicPr>
        <p:blipFill>
          <a:blip r:embed="rId2"/>
          <a:stretch>
            <a:fillRect/>
          </a:stretch>
        </p:blipFill>
        <p:spPr>
          <a:xfrm>
            <a:off x="6698256" y="2286000"/>
            <a:ext cx="4937452" cy="3941395"/>
          </a:xfrm>
          <a:prstGeom prst="rect">
            <a:avLst/>
          </a:prstGeom>
        </p:spPr>
      </p:pic>
    </p:spTree>
    <p:extLst>
      <p:ext uri="{BB962C8B-B14F-4D97-AF65-F5344CB8AC3E}">
        <p14:creationId xmlns:p14="http://schemas.microsoft.com/office/powerpoint/2010/main" val="80803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Saying something Original: A movie that Wants to be racially progressive</a:t>
            </a:r>
          </a:p>
        </p:txBody>
      </p:sp>
      <p:pic>
        <p:nvPicPr>
          <p:cNvPr id="4" name="Content Placeholder 3"/>
          <p:cNvPicPr>
            <a:picLocks noGrp="1" noChangeAspect="1"/>
          </p:cNvPicPr>
          <p:nvPr>
            <p:ph idx="1"/>
          </p:nvPr>
        </p:nvPicPr>
        <p:blipFill>
          <a:blip r:embed="rId2"/>
          <a:stretch>
            <a:fillRect/>
          </a:stretch>
        </p:blipFill>
        <p:spPr>
          <a:xfrm>
            <a:off x="1024128" y="2894245"/>
            <a:ext cx="4921819" cy="3037868"/>
          </a:xfrm>
          <a:prstGeom prst="rect">
            <a:avLst/>
          </a:prstGeom>
        </p:spPr>
      </p:pic>
      <p:sp>
        <p:nvSpPr>
          <p:cNvPr id="5" name="Rectangle 4"/>
          <p:cNvSpPr/>
          <p:nvPr/>
        </p:nvSpPr>
        <p:spPr>
          <a:xfrm>
            <a:off x="6253908" y="2894245"/>
            <a:ext cx="4718892" cy="2585323"/>
          </a:xfrm>
          <a:prstGeom prst="rect">
            <a:avLst/>
          </a:prstGeom>
        </p:spPr>
        <p:txBody>
          <a:bodyPr wrap="square">
            <a:spAutoFit/>
          </a:bodyPr>
          <a:lstStyle/>
          <a:p>
            <a:r>
              <a:rPr lang="en-US" dirty="0"/>
              <a:t>“As it is, in the context of Hollywood, Northup's stunned/numb gratitude at the end of the film tends to blur into a montage of </a:t>
            </a:r>
            <a:r>
              <a:rPr lang="en-US" b="1" dirty="0"/>
              <a:t>other teary-eyed black actors gazing with awe and wonder at the surprising, over-determined nobility of some white actor or other”</a:t>
            </a:r>
            <a:r>
              <a:rPr lang="en-US" dirty="0"/>
              <a:t> </a:t>
            </a:r>
          </a:p>
          <a:p>
            <a:endParaRPr lang="en-US" dirty="0"/>
          </a:p>
          <a:p>
            <a:pPr algn="r"/>
            <a:r>
              <a:rPr lang="en-US" dirty="0"/>
              <a:t>–</a:t>
            </a:r>
            <a:r>
              <a:rPr lang="en-US" dirty="0" err="1"/>
              <a:t>Berlatsky</a:t>
            </a:r>
            <a:r>
              <a:rPr lang="en-US" dirty="0"/>
              <a:t>, “12 Years A Slave: Yet Another Oscar-Nominated White Savior Story”</a:t>
            </a:r>
          </a:p>
        </p:txBody>
      </p:sp>
    </p:spTree>
    <p:extLst>
      <p:ext uri="{BB962C8B-B14F-4D97-AF65-F5344CB8AC3E}">
        <p14:creationId xmlns:p14="http://schemas.microsoft.com/office/powerpoint/2010/main" val="421360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Saying Something Original: A show with a “strong female lead”</a:t>
            </a:r>
          </a:p>
        </p:txBody>
      </p:sp>
      <p:pic>
        <p:nvPicPr>
          <p:cNvPr id="4" name="Content Placeholder 3"/>
          <p:cNvPicPr>
            <a:picLocks noGrp="1" noChangeAspect="1"/>
          </p:cNvPicPr>
          <p:nvPr>
            <p:ph idx="1"/>
          </p:nvPr>
        </p:nvPicPr>
        <p:blipFill>
          <a:blip r:embed="rId2"/>
          <a:stretch>
            <a:fillRect/>
          </a:stretch>
        </p:blipFill>
        <p:spPr>
          <a:xfrm>
            <a:off x="1024128" y="2467778"/>
            <a:ext cx="5537956" cy="3679633"/>
          </a:xfrm>
          <a:prstGeom prst="rect">
            <a:avLst/>
          </a:prstGeom>
        </p:spPr>
      </p:pic>
      <p:sp>
        <p:nvSpPr>
          <p:cNvPr id="5" name="Rectangle 4"/>
          <p:cNvSpPr/>
          <p:nvPr/>
        </p:nvSpPr>
        <p:spPr>
          <a:xfrm>
            <a:off x="6962659" y="3040655"/>
            <a:ext cx="4557311" cy="2308324"/>
          </a:xfrm>
          <a:prstGeom prst="rect">
            <a:avLst/>
          </a:prstGeom>
        </p:spPr>
        <p:txBody>
          <a:bodyPr wrap="square">
            <a:spAutoFit/>
          </a:bodyPr>
          <a:lstStyle/>
          <a:p>
            <a:r>
              <a:rPr lang="en-US" dirty="0"/>
              <a:t>“But </a:t>
            </a:r>
            <a:r>
              <a:rPr lang="en-US" b="1" dirty="0"/>
              <a:t>Carrie is an unprofessional lu</a:t>
            </a:r>
            <a:r>
              <a:rPr lang="en-US" dirty="0"/>
              <a:t>natic (not, by the way, due to her bipolarity</a:t>
            </a:r>
            <a:r>
              <a:rPr lang="en-US" b="1" dirty="0"/>
              <a:t>) that puts peoples' lives in danger.</a:t>
            </a:r>
            <a:r>
              <a:rPr lang="en-US" dirty="0"/>
              <a:t> </a:t>
            </a:r>
            <a:r>
              <a:rPr lang="en-US" b="1" dirty="0"/>
              <a:t>If that's the bar for being a strong female character, it's set pretty low.”</a:t>
            </a:r>
          </a:p>
          <a:p>
            <a:endParaRPr lang="en-US" dirty="0"/>
          </a:p>
          <a:p>
            <a:pPr algn="r"/>
            <a:r>
              <a:rPr lang="en-US" dirty="0"/>
              <a:t>—McInnis, “How 'Homeland' Undercuts Real Women in Government”</a:t>
            </a:r>
          </a:p>
        </p:txBody>
      </p:sp>
    </p:spTree>
    <p:extLst>
      <p:ext uri="{BB962C8B-B14F-4D97-AF65-F5344CB8AC3E}">
        <p14:creationId xmlns:p14="http://schemas.microsoft.com/office/powerpoint/2010/main" val="9326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Say Something Original: A movie that uses the “inspirational teacher” trope</a:t>
            </a:r>
          </a:p>
        </p:txBody>
      </p:sp>
      <p:sp>
        <p:nvSpPr>
          <p:cNvPr id="3" name="Content Placeholder 2"/>
          <p:cNvSpPr>
            <a:spLocks noGrp="1"/>
          </p:cNvSpPr>
          <p:nvPr>
            <p:ph idx="1"/>
          </p:nvPr>
        </p:nvSpPr>
        <p:spPr>
          <a:xfrm>
            <a:off x="1024128" y="2506337"/>
            <a:ext cx="4781761" cy="4023360"/>
          </a:xfrm>
        </p:spPr>
        <p:txBody>
          <a:bodyPr/>
          <a:lstStyle/>
          <a:p>
            <a:r>
              <a:rPr lang="en-US" dirty="0"/>
              <a:t>“The film’s </a:t>
            </a:r>
            <a:r>
              <a:rPr lang="en-US" b="1" dirty="0"/>
              <a:t>anti-intellectualism is both quite visceral and quite violent</a:t>
            </a:r>
            <a:r>
              <a:rPr lang="en-US" dirty="0"/>
              <a:t>,” and “while avoiding the pitfalls of dull pedagogy, </a:t>
            </a:r>
            <a:r>
              <a:rPr lang="en-US" b="1" dirty="0"/>
              <a:t>Keating doesn’t finally give his students anything in its place besides a kind of vague enthusiasm</a:t>
            </a:r>
            <a:r>
              <a:rPr lang="en-US" dirty="0"/>
              <a:t>”</a:t>
            </a:r>
          </a:p>
          <a:p>
            <a:pPr algn="r"/>
            <a:r>
              <a:rPr lang="en-US" dirty="0"/>
              <a:t>—</a:t>
            </a:r>
            <a:r>
              <a:rPr lang="en-US" dirty="0" err="1"/>
              <a:t>Dettmar</a:t>
            </a:r>
            <a:r>
              <a:rPr lang="en-US" dirty="0"/>
              <a:t>, “Dead Poet’s Society Is a Terrible Defense of the Humanities”</a:t>
            </a:r>
          </a:p>
        </p:txBody>
      </p:sp>
      <p:pic>
        <p:nvPicPr>
          <p:cNvPr id="4" name="Picture 3"/>
          <p:cNvPicPr>
            <a:picLocks noChangeAspect="1"/>
          </p:cNvPicPr>
          <p:nvPr/>
        </p:nvPicPr>
        <p:blipFill>
          <a:blip r:embed="rId2"/>
          <a:stretch>
            <a:fillRect/>
          </a:stretch>
        </p:blipFill>
        <p:spPr>
          <a:xfrm>
            <a:off x="6764356" y="2506337"/>
            <a:ext cx="4686332" cy="3150811"/>
          </a:xfrm>
          <a:prstGeom prst="rect">
            <a:avLst/>
          </a:prstGeom>
        </p:spPr>
      </p:pic>
    </p:spTree>
    <p:extLst>
      <p:ext uri="{BB962C8B-B14F-4D97-AF65-F5344CB8AC3E}">
        <p14:creationId xmlns:p14="http://schemas.microsoft.com/office/powerpoint/2010/main" val="396745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Statements to Avoid</a:t>
            </a:r>
          </a:p>
        </p:txBody>
      </p:sp>
      <p:sp>
        <p:nvSpPr>
          <p:cNvPr id="3" name="Content Placeholder 2"/>
          <p:cNvSpPr>
            <a:spLocks noGrp="1"/>
          </p:cNvSpPr>
          <p:nvPr>
            <p:ph idx="1"/>
          </p:nvPr>
        </p:nvSpPr>
        <p:spPr/>
        <p:txBody>
          <a:bodyPr>
            <a:normAutofit lnSpcReduction="10000"/>
          </a:bodyPr>
          <a:lstStyle/>
          <a:p>
            <a:pPr lvl="0"/>
            <a:r>
              <a:rPr lang="en-US" dirty="0"/>
              <a:t>The show is fun to watch. </a:t>
            </a:r>
            <a:r>
              <a:rPr lang="en-US" b="1" dirty="0"/>
              <a:t>[Irrelevant, unhelpful, boring…no one cares about fun.]</a:t>
            </a:r>
            <a:endParaRPr lang="en-US" dirty="0"/>
          </a:p>
          <a:p>
            <a:pPr lvl="0"/>
            <a:r>
              <a:rPr lang="en-US" dirty="0"/>
              <a:t>The show will surely inspire its audience to make a change in their own lives. </a:t>
            </a:r>
            <a:r>
              <a:rPr lang="en-US" b="1" dirty="0"/>
              <a:t>[Illogical (you have no clue what the audience will do), irrelevant, saccharine, unintellectual.]</a:t>
            </a:r>
            <a:endParaRPr lang="en-US" dirty="0"/>
          </a:p>
          <a:p>
            <a:pPr lvl="0"/>
            <a:r>
              <a:rPr lang="en-US" dirty="0"/>
              <a:t>My claim about this movie is the same as everyone else’s claim about this movie. OR, I am making a claim about something around which there is no debate. </a:t>
            </a:r>
            <a:r>
              <a:rPr lang="en-US" b="1" dirty="0"/>
              <a:t>[Then why on Earth are you writing this?]</a:t>
            </a:r>
            <a:endParaRPr lang="en-US" dirty="0"/>
          </a:p>
          <a:p>
            <a:pPr lvl="0"/>
            <a:r>
              <a:rPr lang="en-US" dirty="0"/>
              <a:t>This album is bad because it promotes stereotypes. </a:t>
            </a:r>
            <a:r>
              <a:rPr lang="en-US" b="1" dirty="0"/>
              <a:t>[You need to be so much more specific, in every way.]</a:t>
            </a:r>
            <a:endParaRPr lang="en-US" dirty="0"/>
          </a:p>
          <a:p>
            <a:pPr lvl="0"/>
            <a:r>
              <a:rPr lang="en-US" dirty="0"/>
              <a:t>This video game promotes patriarchal norms through X, Y, and Z. </a:t>
            </a:r>
            <a:r>
              <a:rPr lang="en-US" b="1" dirty="0"/>
              <a:t>[Are we in 9</a:t>
            </a:r>
            <a:r>
              <a:rPr lang="en-US" b="1" baseline="30000" dirty="0"/>
              <a:t>th</a:t>
            </a:r>
            <a:r>
              <a:rPr lang="en-US" b="1" dirty="0"/>
              <a:t> grade?]</a:t>
            </a:r>
            <a:endParaRPr lang="en-US" dirty="0"/>
          </a:p>
          <a:p>
            <a:endParaRPr lang="en-US" dirty="0"/>
          </a:p>
        </p:txBody>
      </p:sp>
    </p:spTree>
    <p:extLst>
      <p:ext uri="{BB962C8B-B14F-4D97-AF65-F5344CB8AC3E}">
        <p14:creationId xmlns:p14="http://schemas.microsoft.com/office/powerpoint/2010/main" val="228445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 Successful Thesis</a:t>
            </a:r>
          </a:p>
        </p:txBody>
      </p:sp>
      <p:sp>
        <p:nvSpPr>
          <p:cNvPr id="5" name="Content Placeholder 4"/>
          <p:cNvSpPr>
            <a:spLocks noGrp="1"/>
          </p:cNvSpPr>
          <p:nvPr>
            <p:ph idx="1"/>
          </p:nvPr>
        </p:nvSpPr>
        <p:spPr>
          <a:xfrm>
            <a:off x="1024128" y="2286000"/>
            <a:ext cx="5464807" cy="4368188"/>
          </a:xfrm>
        </p:spPr>
        <p:txBody>
          <a:bodyPr>
            <a:normAutofit/>
          </a:bodyPr>
          <a:lstStyle/>
          <a:p>
            <a:pPr marL="0" marR="0" algn="ctr">
              <a:lnSpc>
                <a:spcPct val="115000"/>
              </a:lnSpc>
              <a:spcBef>
                <a:spcPts val="0"/>
              </a:spcBef>
              <a:spcAft>
                <a:spcPts val="1000"/>
              </a:spcAft>
            </a:pPr>
            <a:r>
              <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Far from being a neutral piece of mindless entertainment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NCIS</a:t>
            </a:r>
            <a:r>
              <a:rPr lang="en-US" sz="2400" i="1" dirty="0">
                <a:latin typeface="Calibri" panose="020F0502020204030204" pitchFamily="34" charset="0"/>
                <a:ea typeface="Calibri" panose="020F0502020204030204" pitchFamily="34" charset="0"/>
                <a:cs typeface="Times New Roman" panose="02020603050405020304" pitchFamily="18" charset="0"/>
              </a:rPr>
              <a:t> </a:t>
            </a:r>
            <a:r>
              <a:rPr lang="en-US" sz="2400" dirty="0">
                <a:highlight>
                  <a:srgbClr val="00FFFF"/>
                </a:highlight>
                <a:latin typeface="Calibri" panose="020F0502020204030204" pitchFamily="34" charset="0"/>
                <a:ea typeface="Calibri" panose="020F0502020204030204" pitchFamily="34" charset="0"/>
                <a:cs typeface="Times New Roman" panose="02020603050405020304" pitchFamily="18" charset="0"/>
              </a:rPr>
              <a:t>aggressively encourages citizens to hand over their Constitutional rights</a:t>
            </a:r>
            <a:r>
              <a:rPr lang="en-US" sz="2400" dirty="0">
                <a:latin typeface="Calibri" panose="020F0502020204030204" pitchFamily="34" charset="0"/>
                <a:ea typeface="Calibri" panose="020F0502020204030204" pitchFamily="34" charset="0"/>
                <a:cs typeface="Times New Roman" panose="02020603050405020304" pitchFamily="18" charset="0"/>
              </a:rPr>
              <a:t> for the good of an </a:t>
            </a:r>
            <a:r>
              <a:rPr lang="en-US" sz="2400" dirty="0">
                <a:highlight>
                  <a:srgbClr val="D3D3D3"/>
                </a:highlight>
                <a:latin typeface="Calibri" panose="020F0502020204030204" pitchFamily="34" charset="0"/>
                <a:ea typeface="Calibri" panose="020F0502020204030204" pitchFamily="34" charset="0"/>
                <a:cs typeface="Times New Roman" panose="02020603050405020304" pitchFamily="18" charset="0"/>
              </a:rPr>
              <a:t>imaginary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highlight>
                  <a:srgbClr val="00FFFF"/>
                </a:highlight>
                <a:latin typeface="Calibri" panose="020F0502020204030204" pitchFamily="34" charset="0"/>
                <a:ea typeface="Calibri" panose="020F0502020204030204" pitchFamily="34" charset="0"/>
                <a:cs typeface="Times New Roman" panose="02020603050405020304" pitchFamily="18" charset="0"/>
              </a:rPr>
              <a:t>society living with the constant threat of immediate peril</a:t>
            </a:r>
            <a:r>
              <a:rPr lang="en-US" sz="2400"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6" name="Rectangle 5"/>
          <p:cNvSpPr/>
          <p:nvPr/>
        </p:nvSpPr>
        <p:spPr>
          <a:xfrm>
            <a:off x="7326217" y="2286000"/>
            <a:ext cx="4469176" cy="2800767"/>
          </a:xfrm>
          <a:prstGeom prst="rect">
            <a:avLst/>
          </a:prstGeom>
        </p:spPr>
        <p:txBody>
          <a:bodyPr wrap="square">
            <a:spAutoFit/>
          </a:bodyPr>
          <a:lstStyle/>
          <a:p>
            <a:r>
              <a:rPr lang="en-US" sz="2400" baseline="30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Right away, the author shows how his view is different from other perspectives on the show. He defines the debate he is entering into. This makes his claim stand out as unique and important. </a:t>
            </a:r>
          </a:p>
          <a:p>
            <a:r>
              <a:rPr lang="en-US"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If your thesis doesn’t mention the primary source, you have a problem!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highlight>
                  <a:srgbClr val="00FFFF"/>
                </a:highlight>
                <a:latin typeface="Calibri" panose="020F0502020204030204" pitchFamily="34" charset="0"/>
                <a:ea typeface="Calibri" panose="020F0502020204030204" pitchFamily="34" charset="0"/>
                <a:cs typeface="Times New Roman" panose="02020603050405020304" pitchFamily="18" charset="0"/>
              </a:rPr>
              <a:t>Highly specific claim about exactly what the show promotes.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One word can say a lot!</a:t>
            </a:r>
            <a:r>
              <a:rPr lang="en-US" sz="1600" dirty="0">
                <a:highlight>
                  <a:srgbClr val="C0C0C0"/>
                </a:highlight>
              </a:rPr>
              <a:t> T</a:t>
            </a:r>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his word tells the audience that the author does NOT like the message of the show. He thinks it is BAD for culture.</a:t>
            </a:r>
            <a:endParaRPr lang="en-US" sz="1600" dirty="0"/>
          </a:p>
        </p:txBody>
      </p:sp>
      <p:sp>
        <p:nvSpPr>
          <p:cNvPr id="8" name="Rectangle 7"/>
          <p:cNvSpPr/>
          <p:nvPr/>
        </p:nvSpPr>
        <p:spPr>
          <a:xfrm>
            <a:off x="965132" y="5483374"/>
            <a:ext cx="9838064" cy="923330"/>
          </a:xfrm>
          <a:prstGeom prst="rect">
            <a:avLst/>
          </a:prstGeom>
        </p:spPr>
        <p:txBody>
          <a:bodyPr wrap="square">
            <a:spAutoFit/>
          </a:bodyPr>
          <a:lstStyle/>
          <a:p>
            <a:r>
              <a:rPr lang="en-US" dirty="0"/>
              <a:t>Note how the author has a claim about A) the message </a:t>
            </a:r>
            <a:r>
              <a:rPr lang="en-US" i="1" dirty="0"/>
              <a:t>NCIS </a:t>
            </a:r>
            <a:r>
              <a:rPr lang="en-US" dirty="0"/>
              <a:t>sends, and B) the kind of society it presents, along with his view that this is a problematic and unrealistic message. There is a lot packed into this thesis, and a lot to do in the body. Note also: there IS NO LIST OF POINTS!</a:t>
            </a:r>
          </a:p>
        </p:txBody>
      </p:sp>
    </p:spTree>
    <p:extLst>
      <p:ext uri="{BB962C8B-B14F-4D97-AF65-F5344CB8AC3E}">
        <p14:creationId xmlns:p14="http://schemas.microsoft.com/office/powerpoint/2010/main" val="38200210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31</TotalTime>
  <Words>666</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Tw Cen MT</vt:lpstr>
      <vt:lpstr>Tw Cen MT Condensed</vt:lpstr>
      <vt:lpstr>Wingdings 3</vt:lpstr>
      <vt:lpstr>Integral</vt:lpstr>
      <vt:lpstr>Evaluative Thesis Statements</vt:lpstr>
      <vt:lpstr>General Rule for Life: Don’t write a Paper to Confirm What people already Know</vt:lpstr>
      <vt:lpstr>Saying something Original: A movie that Wants to be racially progressive</vt:lpstr>
      <vt:lpstr>Saying Something Original: A show with a “strong female lead”</vt:lpstr>
      <vt:lpstr>Say Something Original: A movie that uses the “inspirational teacher” trope</vt:lpstr>
      <vt:lpstr>Thesis Statements to Avoid</vt:lpstr>
      <vt:lpstr>Anatomy of a Successful Thesis</vt:lpstr>
    </vt:vector>
  </TitlesOfParts>
  <Company>Montgomery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Evaluative Thesis Statements</dc:title>
  <dc:creator>Eggenschwiler, Rebecca L.</dc:creator>
  <cp:lastModifiedBy>Rebecca Eggenschwiler</cp:lastModifiedBy>
  <cp:revision>5</cp:revision>
  <dcterms:created xsi:type="dcterms:W3CDTF">2017-03-27T17:18:58Z</dcterms:created>
  <dcterms:modified xsi:type="dcterms:W3CDTF">2020-03-29T16:52:30Z</dcterms:modified>
</cp:coreProperties>
</file>